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5" r:id="rId10"/>
    <p:sldId id="274" r:id="rId11"/>
    <p:sldId id="263" r:id="rId12"/>
    <p:sldId id="264" r:id="rId13"/>
    <p:sldId id="265" r:id="rId14"/>
    <p:sldId id="276" r:id="rId15"/>
    <p:sldId id="272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4993-C727-4A7C-A431-C67D1EBCFAC0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FCEC-3300-4AB9-9384-94DD948E6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5724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sql/sql_join_right.as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val.cz/clanky/databaze-a-jazyk-sql/" TargetMode="External"/><Relationship Id="rId2" Type="http://schemas.openxmlformats.org/officeDocument/2006/relationships/hyperlink" Target="http://www.w3schools.com/sql/default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ql-tutorial.net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Databázové systémy</a:t>
            </a:r>
            <a:br>
              <a:rPr lang="cs-CZ" dirty="0" smtClean="0"/>
            </a:br>
            <a:r>
              <a:rPr lang="cs-CZ" sz="1600" dirty="0" smtClean="0"/>
              <a:t>přednáška </a:t>
            </a:r>
            <a:r>
              <a:rPr lang="cs-CZ" sz="1600" dirty="0"/>
              <a:t>3</a:t>
            </a:r>
            <a:r>
              <a:rPr lang="cs-CZ" sz="1600" dirty="0" smtClean="0"/>
              <a:t> – CRUD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2000" dirty="0" smtClean="0"/>
              <a:t>Institut ekonomiky a systémů řízení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2016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Smazání - </a:t>
            </a:r>
            <a:r>
              <a:rPr lang="cs-CZ" dirty="0" err="1" smtClean="0"/>
              <a:t>delete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	DELETE FROM table_</a:t>
            </a:r>
            <a:r>
              <a:rPr lang="cs-CZ" b="1" dirty="0" err="1" smtClean="0"/>
              <a:t>name</a:t>
            </a:r>
            <a:r>
              <a:rPr lang="cs-CZ" b="1" dirty="0" smtClean="0"/>
              <a:t> [WHERE </a:t>
            </a:r>
            <a:r>
              <a:rPr lang="cs-CZ" b="1" dirty="0" err="1" smtClean="0"/>
              <a:t>condition</a:t>
            </a:r>
            <a:r>
              <a:rPr lang="cs-CZ" b="1" dirty="0" smtClean="0"/>
              <a:t>]</a:t>
            </a:r>
          </a:p>
          <a:p>
            <a:endParaRPr lang="cs-CZ" dirty="0" smtClean="0"/>
          </a:p>
          <a:p>
            <a:r>
              <a:rPr lang="cs-CZ" dirty="0" smtClean="0"/>
              <a:t>Vymazání záznamů odpovídající podmínce</a:t>
            </a:r>
          </a:p>
          <a:p>
            <a:endParaRPr lang="cs-CZ" dirty="0" smtClean="0"/>
          </a:p>
          <a:p>
            <a:r>
              <a:rPr lang="cs-CZ" dirty="0" smtClean="0"/>
              <a:t>Není-li WHERE klauzule specifikována, budou smazány všechny záznamy v dané tabulce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DELETE FROM books</a:t>
            </a: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cs-CZ" dirty="0" smtClean="0"/>
              <a:t>cena </a:t>
            </a:r>
            <a:r>
              <a:rPr lang="en-US" dirty="0" smtClean="0"/>
              <a:t>&gt; 20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NULL</a:t>
            </a:r>
            <a:r>
              <a:rPr lang="cs-CZ" dirty="0" smtClean="0"/>
              <a:t> – prázdná hodnota</a:t>
            </a:r>
          </a:p>
          <a:p>
            <a:pPr lvl="1"/>
            <a:r>
              <a:rPr lang="cs-CZ" dirty="0" smtClean="0"/>
              <a:t> V dotazech „IS NULL“, „IS NOT NULL“</a:t>
            </a:r>
          </a:p>
          <a:p>
            <a:r>
              <a:rPr lang="cs-CZ" b="1" dirty="0" smtClean="0"/>
              <a:t>Množinové operace </a:t>
            </a:r>
            <a:r>
              <a:rPr lang="cs-CZ" dirty="0" smtClean="0"/>
              <a:t>– výsledkem SQL příkazu je ovlivnění množiny záznamů, které vyhoví zadané podmínce. SQL příkaz může ovlivnit nula záznamů.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2727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Agregační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SUM</a:t>
            </a:r>
            <a:r>
              <a:rPr lang="en-US" dirty="0" smtClean="0"/>
              <a:t> </a:t>
            </a:r>
            <a:r>
              <a:rPr lang="cs-CZ" dirty="0" smtClean="0"/>
              <a:t>	</a:t>
            </a:r>
            <a:r>
              <a:rPr lang="en-US" dirty="0" smtClean="0"/>
              <a:t>Total of the values in a field. </a:t>
            </a:r>
            <a:endParaRPr lang="cs-CZ" dirty="0" smtClean="0"/>
          </a:p>
          <a:p>
            <a:r>
              <a:rPr lang="en-US" b="1" dirty="0" smtClean="0"/>
              <a:t>AVG</a:t>
            </a:r>
            <a:r>
              <a:rPr lang="en-US" dirty="0" smtClean="0"/>
              <a:t> </a:t>
            </a:r>
            <a:r>
              <a:rPr lang="cs-CZ" dirty="0" smtClean="0"/>
              <a:t>	</a:t>
            </a:r>
            <a:r>
              <a:rPr lang="en-US" dirty="0" smtClean="0"/>
              <a:t>Average of the values in a field. </a:t>
            </a:r>
            <a:endParaRPr lang="cs-CZ" dirty="0" smtClean="0"/>
          </a:p>
          <a:p>
            <a:r>
              <a:rPr lang="en-US" b="1" dirty="0" smtClean="0"/>
              <a:t>MIN</a:t>
            </a:r>
            <a:r>
              <a:rPr lang="en-US" dirty="0" smtClean="0"/>
              <a:t> </a:t>
            </a:r>
            <a:r>
              <a:rPr lang="cs-CZ" dirty="0" smtClean="0"/>
              <a:t>	</a:t>
            </a:r>
            <a:r>
              <a:rPr lang="en-US" dirty="0" smtClean="0"/>
              <a:t>Lowest value in a field. </a:t>
            </a:r>
            <a:endParaRPr lang="cs-CZ" dirty="0" smtClean="0"/>
          </a:p>
          <a:p>
            <a:r>
              <a:rPr lang="en-US" b="1" dirty="0" smtClean="0"/>
              <a:t>MAX</a:t>
            </a:r>
            <a:r>
              <a:rPr lang="en-US" dirty="0" smtClean="0"/>
              <a:t> </a:t>
            </a:r>
            <a:r>
              <a:rPr lang="cs-CZ" dirty="0" smtClean="0"/>
              <a:t>	</a:t>
            </a:r>
            <a:r>
              <a:rPr lang="en-US" dirty="0" smtClean="0"/>
              <a:t>Highest value in a field. </a:t>
            </a:r>
            <a:endParaRPr lang="cs-CZ" dirty="0" smtClean="0"/>
          </a:p>
          <a:p>
            <a:r>
              <a:rPr lang="en-US" b="1" dirty="0" smtClean="0"/>
              <a:t>COUNT</a:t>
            </a:r>
            <a:r>
              <a:rPr lang="en-US" dirty="0" smtClean="0"/>
              <a:t> </a:t>
            </a:r>
            <a:r>
              <a:rPr lang="cs-CZ" dirty="0" smtClean="0"/>
              <a:t>	</a:t>
            </a:r>
            <a:r>
              <a:rPr lang="en-US" dirty="0" smtClean="0"/>
              <a:t>Number of values in a field, not counting Null (blank) values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48993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Predikáty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BETWEEN ... AND</a:t>
            </a:r>
            <a:r>
              <a:rPr lang="en-US" dirty="0" smtClean="0"/>
              <a:t> Compares a value to a range formed by two values. </a:t>
            </a:r>
            <a:endParaRPr lang="cs-CZ" dirty="0" smtClean="0"/>
          </a:p>
          <a:p>
            <a:r>
              <a:rPr lang="en-US" b="1" dirty="0" smtClean="0"/>
              <a:t>IN</a:t>
            </a:r>
            <a:r>
              <a:rPr lang="en-US" dirty="0" smtClean="0"/>
              <a:t> Determines whether a value exists in a list of values or a table. </a:t>
            </a:r>
            <a:endParaRPr lang="cs-CZ" dirty="0" smtClean="0"/>
          </a:p>
          <a:p>
            <a:r>
              <a:rPr lang="en-US" b="1" dirty="0" smtClean="0"/>
              <a:t>LIKE</a:t>
            </a:r>
            <a:r>
              <a:rPr lang="en-US" dirty="0" smtClean="0"/>
              <a:t> Compares, in part or in whole, one value with another. </a:t>
            </a:r>
            <a:endParaRPr lang="cs-CZ" dirty="0" smtClean="0"/>
          </a:p>
          <a:p>
            <a:r>
              <a:rPr lang="en-US" b="1" dirty="0" smtClean="0"/>
              <a:t>JOIN</a:t>
            </a:r>
            <a:r>
              <a:rPr lang="en-US" dirty="0" smtClean="0"/>
              <a:t> Joins two tables</a:t>
            </a:r>
            <a:r>
              <a:rPr lang="cs-CZ" dirty="0" smtClean="0"/>
              <a:t> – spojení dvou tabulek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67415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Pořadí vyhodnocení u příkazu SELECT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FROM - odkud</a:t>
            </a:r>
          </a:p>
          <a:p>
            <a:r>
              <a:rPr lang="cs-CZ" dirty="0" smtClean="0"/>
              <a:t>WHERE </a:t>
            </a:r>
            <a:r>
              <a:rPr lang="cs-CZ" smtClean="0"/>
              <a:t>- filtr</a:t>
            </a:r>
            <a:endParaRPr lang="cs-CZ" dirty="0" smtClean="0"/>
          </a:p>
          <a:p>
            <a:r>
              <a:rPr lang="cs-CZ" dirty="0" smtClean="0"/>
              <a:t>GROUP BY – agregace</a:t>
            </a:r>
          </a:p>
          <a:p>
            <a:r>
              <a:rPr lang="cs-CZ" dirty="0" smtClean="0"/>
              <a:t>HAVING – podmínka pro agregované data</a:t>
            </a:r>
          </a:p>
          <a:p>
            <a:r>
              <a:rPr lang="cs-CZ" dirty="0" smtClean="0"/>
              <a:t>SELECT</a:t>
            </a:r>
          </a:p>
          <a:p>
            <a:r>
              <a:rPr lang="cs-CZ" dirty="0" smtClean="0"/>
              <a:t>ORDER BY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Spojení tabulek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WHERE</a:t>
            </a:r>
          </a:p>
          <a:p>
            <a:r>
              <a:rPr lang="cs-CZ" dirty="0" smtClean="0"/>
              <a:t>JOIN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Spojení: </a:t>
            </a:r>
            <a:r>
              <a:rPr lang="cs-CZ" dirty="0" err="1" smtClean="0"/>
              <a:t>Inner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Inner</a:t>
            </a:r>
            <a:r>
              <a:rPr lang="cs-CZ" b="1" dirty="0" smtClean="0"/>
              <a:t> </a:t>
            </a:r>
            <a:r>
              <a:rPr lang="cs-CZ" b="1" dirty="0" err="1" smtClean="0"/>
              <a:t>join</a:t>
            </a:r>
            <a:r>
              <a:rPr lang="cs-CZ" b="1" dirty="0" smtClean="0"/>
              <a:t> </a:t>
            </a:r>
            <a:r>
              <a:rPr lang="cs-CZ" dirty="0" smtClean="0"/>
              <a:t>vrátí pouze záznamy, pro které existuje</a:t>
            </a:r>
          </a:p>
          <a:p>
            <a:r>
              <a:rPr lang="cs-CZ" b="1" dirty="0" err="1" smtClean="0"/>
              <a:t>Outer</a:t>
            </a:r>
            <a:r>
              <a:rPr lang="cs-CZ" b="1" dirty="0" smtClean="0"/>
              <a:t> </a:t>
            </a:r>
            <a:r>
              <a:rPr lang="cs-CZ" b="1" dirty="0" err="1" smtClean="0"/>
              <a:t>join</a:t>
            </a:r>
            <a:r>
              <a:rPr lang="cs-CZ" b="1" dirty="0" smtClean="0"/>
              <a:t> </a:t>
            </a:r>
            <a:r>
              <a:rPr lang="cs-CZ" dirty="0" smtClean="0"/>
              <a:t>vrátí všechny záznamy zprava (</a:t>
            </a:r>
            <a:r>
              <a:rPr lang="cs-CZ" dirty="0" err="1" smtClean="0">
                <a:solidFill>
                  <a:srgbClr val="FF0000"/>
                </a:solidFill>
              </a:rPr>
              <a:t>right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  <a:r>
              <a:rPr lang="cs-CZ" dirty="0" smtClean="0"/>
              <a:t> nebo zleva (</a:t>
            </a:r>
            <a:r>
              <a:rPr lang="cs-CZ" dirty="0" err="1" smtClean="0">
                <a:solidFill>
                  <a:srgbClr val="FF0000"/>
                </a:solidFill>
              </a:rPr>
              <a:t>left</a:t>
            </a:r>
            <a:r>
              <a:rPr lang="cs-CZ" dirty="0" smtClean="0"/>
              <a:t>) bez ohledu na existenci záznamů v spojované tabulce</a:t>
            </a:r>
          </a:p>
          <a:p>
            <a:pPr>
              <a:buNone/>
            </a:pPr>
            <a:r>
              <a:rPr lang="cs-CZ" dirty="0" smtClean="0"/>
              <a:t>Příklad </a:t>
            </a:r>
            <a:r>
              <a:rPr lang="cs-CZ" dirty="0" err="1" smtClean="0"/>
              <a:t>inner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en-US" sz="2600" dirty="0" smtClean="0">
                <a:latin typeface="Arial Narrow" pitchFamily="34" charset="0"/>
              </a:rPr>
              <a:t>SELECT </a:t>
            </a:r>
            <a:r>
              <a:rPr lang="en-US" sz="2600" dirty="0" err="1" smtClean="0">
                <a:latin typeface="Arial Narrow" pitchFamily="34" charset="0"/>
              </a:rPr>
              <a:t>column_name</a:t>
            </a:r>
            <a:r>
              <a:rPr lang="en-US" sz="2600" dirty="0" smtClean="0">
                <a:latin typeface="Arial Narrow" pitchFamily="34" charset="0"/>
              </a:rPr>
              <a:t>(s)</a:t>
            </a:r>
            <a:br>
              <a:rPr lang="en-US" sz="2600" dirty="0" smtClean="0">
                <a:latin typeface="Arial Narrow" pitchFamily="34" charset="0"/>
              </a:rPr>
            </a:br>
            <a:r>
              <a:rPr lang="en-US" sz="2600" dirty="0" smtClean="0">
                <a:latin typeface="Arial Narrow" pitchFamily="34" charset="0"/>
              </a:rPr>
              <a:t>FROM table_name1</a:t>
            </a:r>
            <a:br>
              <a:rPr lang="en-US" sz="2600" dirty="0" smtClean="0">
                <a:latin typeface="Arial Narrow" pitchFamily="34" charset="0"/>
              </a:rPr>
            </a:br>
            <a:r>
              <a:rPr lang="cs-CZ" sz="2600" dirty="0" smtClean="0">
                <a:latin typeface="Arial Narrow" pitchFamily="34" charset="0"/>
              </a:rPr>
              <a:t>  </a:t>
            </a:r>
            <a:r>
              <a:rPr lang="en-US" sz="2600" dirty="0" smtClean="0">
                <a:latin typeface="Arial Narrow" pitchFamily="34" charset="0"/>
              </a:rPr>
              <a:t>INNER JOIN table_name2</a:t>
            </a:r>
            <a:r>
              <a:rPr lang="cs-CZ" sz="2600" dirty="0" smtClean="0">
                <a:latin typeface="Arial Narrow" pitchFamily="34" charset="0"/>
              </a:rPr>
              <a:t> </a:t>
            </a:r>
            <a:r>
              <a:rPr lang="en-US" sz="2600" dirty="0" smtClean="0">
                <a:latin typeface="Arial Narrow" pitchFamily="34" charset="0"/>
              </a:rPr>
              <a:t>ON</a:t>
            </a:r>
            <a:r>
              <a:rPr lang="cs-CZ" sz="2600" dirty="0" smtClean="0">
                <a:latin typeface="Arial Narrow" pitchFamily="34" charset="0"/>
              </a:rPr>
              <a:t>       	</a:t>
            </a:r>
            <a:r>
              <a:rPr lang="en-US" sz="2600" dirty="0" smtClean="0">
                <a:latin typeface="Arial Narrow" pitchFamily="34" charset="0"/>
              </a:rPr>
              <a:t>table_name1.column_name=table_name2.column_name</a:t>
            </a:r>
            <a:endParaRPr lang="cs-CZ" sz="2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0508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 - ukázka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hlinkClick r:id="rId2"/>
              </a:rPr>
              <a:t>http://www.w3schools.com/</a:t>
            </a:r>
            <a:r>
              <a:rPr lang="cs-CZ" dirty="0" err="1" smtClean="0">
                <a:hlinkClick r:id="rId2"/>
              </a:rPr>
              <a:t>sql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sql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join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right.asp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59302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 – verze (ISO normy)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SQL-86</a:t>
            </a:r>
          </a:p>
          <a:p>
            <a:r>
              <a:rPr lang="cs-CZ" dirty="0" smtClean="0"/>
              <a:t>SQL-89</a:t>
            </a:r>
          </a:p>
          <a:p>
            <a:r>
              <a:rPr lang="cs-CZ" dirty="0" smtClean="0"/>
              <a:t>SQL-92 – standard, viz dále</a:t>
            </a:r>
          </a:p>
          <a:p>
            <a:r>
              <a:rPr lang="cs-CZ" dirty="0" smtClean="0"/>
              <a:t>SQL:1999</a:t>
            </a:r>
          </a:p>
          <a:p>
            <a:r>
              <a:rPr lang="cs-CZ" dirty="0" smtClean="0"/>
              <a:t>SQL:2003  (SQL3)</a:t>
            </a:r>
          </a:p>
          <a:p>
            <a:r>
              <a:rPr lang="cs-CZ" dirty="0" smtClean="0"/>
              <a:t>SQL:2008</a:t>
            </a:r>
          </a:p>
          <a:p>
            <a:pPr lvl="1"/>
            <a:r>
              <a:rPr lang="cs-CZ" dirty="0" err="1" smtClean="0"/>
              <a:t>Fetch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, </a:t>
            </a:r>
            <a:r>
              <a:rPr lang="cs-CZ" dirty="0" err="1" smtClean="0"/>
              <a:t>Persistent</a:t>
            </a:r>
            <a:r>
              <a:rPr lang="cs-CZ" dirty="0" smtClean="0"/>
              <a:t> </a:t>
            </a:r>
            <a:r>
              <a:rPr lang="cs-CZ" dirty="0" err="1" smtClean="0"/>
              <a:t>Stored</a:t>
            </a:r>
            <a:r>
              <a:rPr lang="cs-CZ" dirty="0" smtClean="0"/>
              <a:t> </a:t>
            </a:r>
            <a:r>
              <a:rPr lang="cs-CZ" dirty="0" err="1" smtClean="0"/>
              <a:t>Modules</a:t>
            </a:r>
            <a:r>
              <a:rPr lang="cs-CZ" dirty="0" smtClean="0"/>
              <a:t>,…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64922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SQL-92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SQL Agent</a:t>
            </a:r>
          </a:p>
          <a:p>
            <a:r>
              <a:rPr lang="en-US" dirty="0" smtClean="0"/>
              <a:t>New data types defined: DATE, TIME, TIMESTAMP, INTERVAL, BIT string, VARCHAR strings, and NATIONAL CHARACTER strings.</a:t>
            </a:r>
          </a:p>
          <a:p>
            <a:r>
              <a:rPr lang="en-US" dirty="0" smtClean="0"/>
              <a:t>Support for additional character sets beyond the base requirement for representing SQL statements.</a:t>
            </a:r>
          </a:p>
          <a:p>
            <a:r>
              <a:rPr lang="en-US" dirty="0" smtClean="0"/>
              <a:t>New scalar operations such as string concatenation, date and time mathematics, and conditional statements.</a:t>
            </a:r>
          </a:p>
          <a:p>
            <a:r>
              <a:rPr lang="en-US" dirty="0" smtClean="0"/>
              <a:t>New set operations such as UNION JOIN, NATURAL JOIN, set differences, and set intersections.</a:t>
            </a:r>
          </a:p>
          <a:p>
            <a:r>
              <a:rPr lang="en-US" dirty="0" smtClean="0"/>
              <a:t>Support for alterations of schema definitions</a:t>
            </a:r>
            <a:r>
              <a:rPr lang="cs-CZ" dirty="0" smtClean="0"/>
              <a:t> </a:t>
            </a:r>
            <a:r>
              <a:rPr lang="en-US" dirty="0" smtClean="0"/>
              <a:t>via ALTER and DROP.</a:t>
            </a:r>
          </a:p>
          <a:p>
            <a:r>
              <a:rPr lang="en-US" dirty="0" smtClean="0"/>
              <a:t>New integrity-checking functionality such as within a CHECK constraint</a:t>
            </a:r>
          </a:p>
          <a:p>
            <a:r>
              <a:rPr lang="en-US" dirty="0" smtClean="0"/>
              <a:t>Dynamic execution of queries (as opposed to prepared).</a:t>
            </a:r>
          </a:p>
          <a:p>
            <a:r>
              <a:rPr lang="en-US" dirty="0" smtClean="0"/>
              <a:t>Better support for remote database access.</a:t>
            </a:r>
          </a:p>
          <a:p>
            <a:r>
              <a:rPr lang="en-US" dirty="0" smtClean="0"/>
              <a:t>Temporary tables.</a:t>
            </a:r>
          </a:p>
          <a:p>
            <a:r>
              <a:rPr lang="en-US" dirty="0" smtClean="0"/>
              <a:t>Transaction isolation levels</a:t>
            </a:r>
          </a:p>
          <a:p>
            <a:r>
              <a:rPr lang="en-US" dirty="0" smtClean="0"/>
              <a:t>New operations for changing data types on the fly via CAST.</a:t>
            </a:r>
          </a:p>
          <a:p>
            <a:r>
              <a:rPr lang="en-US" dirty="0" smtClean="0"/>
              <a:t>Scrolling cursors.</a:t>
            </a:r>
          </a:p>
          <a:p>
            <a:r>
              <a:rPr lang="en-US" dirty="0" smtClean="0"/>
              <a:t>Compatibility flagging for backwards and forwards compatibility with other SQL standards.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4295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 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SQL je jazyk pro správu a programování databází.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Deklarativní jazyk</a:t>
            </a:r>
          </a:p>
          <a:p>
            <a:r>
              <a:rPr lang="cs-CZ" dirty="0" smtClean="0"/>
              <a:t>SQL = </a:t>
            </a:r>
            <a:r>
              <a:rPr lang="cs-CZ" b="1" dirty="0" err="1" smtClean="0"/>
              <a:t>Structure</a:t>
            </a:r>
            <a:r>
              <a:rPr lang="cs-CZ" b="1" dirty="0" smtClean="0"/>
              <a:t> </a:t>
            </a:r>
            <a:r>
              <a:rPr lang="cs-CZ" b="1" dirty="0" err="1" smtClean="0"/>
              <a:t>Query</a:t>
            </a:r>
            <a:r>
              <a:rPr lang="cs-CZ" b="1" dirty="0" smtClean="0"/>
              <a:t> </a:t>
            </a:r>
            <a:r>
              <a:rPr lang="cs-CZ" b="1" dirty="0" err="1" smtClean="0"/>
              <a:t>Language</a:t>
            </a:r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93690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 tutoriály na webu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http://www.w3schools.com/</a:t>
            </a:r>
            <a:r>
              <a:rPr lang="cs-CZ" dirty="0" err="1" smtClean="0">
                <a:hlinkClick r:id="rId2"/>
              </a:rPr>
              <a:t>sql</a:t>
            </a:r>
            <a:r>
              <a:rPr lang="cs-CZ" dirty="0" smtClean="0">
                <a:hlinkClick r:id="rId2"/>
              </a:rPr>
              <a:t>/default.</a:t>
            </a:r>
            <a:r>
              <a:rPr lang="cs-CZ" dirty="0" err="1" smtClean="0">
                <a:hlinkClick r:id="rId2"/>
              </a:rPr>
              <a:t>asp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http://interval.</a:t>
            </a:r>
            <a:r>
              <a:rPr lang="cs-CZ" dirty="0" err="1" smtClean="0">
                <a:hlinkClick r:id="rId3"/>
              </a:rPr>
              <a:t>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clanky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databaze</a:t>
            </a:r>
            <a:r>
              <a:rPr lang="cs-CZ" dirty="0" smtClean="0">
                <a:hlinkClick r:id="rId3"/>
              </a:rPr>
              <a:t>-a-jazyk-</a:t>
            </a:r>
            <a:r>
              <a:rPr lang="cs-CZ" dirty="0" err="1" smtClean="0">
                <a:hlinkClick r:id="rId3"/>
              </a:rPr>
              <a:t>sql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sql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tutorial.net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72367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Databázové objekty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84576"/>
          </a:xfrm>
        </p:spPr>
        <p:txBody>
          <a:bodyPr>
            <a:noAutofit/>
          </a:bodyPr>
          <a:lstStyle/>
          <a:p>
            <a:r>
              <a:rPr lang="cs-CZ" sz="1400" b="1" dirty="0" smtClean="0">
                <a:solidFill>
                  <a:srgbClr val="FF0000"/>
                </a:solidFill>
              </a:rPr>
              <a:t>pohledy</a:t>
            </a:r>
            <a:r>
              <a:rPr lang="cs-CZ" sz="1400" dirty="0" smtClean="0">
                <a:solidFill>
                  <a:srgbClr val="C00000"/>
                </a:solidFill>
              </a:rPr>
              <a:t> </a:t>
            </a:r>
            <a:r>
              <a:rPr lang="cs-CZ" sz="1400" dirty="0" smtClean="0"/>
              <a:t>neboli </a:t>
            </a:r>
            <a:r>
              <a:rPr lang="cs-CZ" sz="1400" b="1" dirty="0" err="1" smtClean="0">
                <a:solidFill>
                  <a:srgbClr val="FF0000"/>
                </a:solidFill>
              </a:rPr>
              <a:t>views</a:t>
            </a:r>
            <a:r>
              <a:rPr lang="cs-CZ" sz="1400" dirty="0" smtClean="0"/>
              <a:t> – SQL příkazy, pojmenované a uložené v databázovém systému. Lze z nich vybírat (aplikovat na ně příkaz SELECT) jako na ostatní tabulky.  </a:t>
            </a:r>
            <a:r>
              <a:rPr lang="cs-CZ" sz="1400" dirty="0" err="1" smtClean="0"/>
              <a:t>View</a:t>
            </a:r>
            <a:r>
              <a:rPr lang="cs-CZ" sz="1400" dirty="0" smtClean="0"/>
              <a:t> je tedy jakási virtuální tabulka.</a:t>
            </a:r>
          </a:p>
          <a:p>
            <a:r>
              <a:rPr lang="cs-CZ" sz="1400" b="1" dirty="0" smtClean="0">
                <a:solidFill>
                  <a:srgbClr val="FF0000"/>
                </a:solidFill>
              </a:rPr>
              <a:t>indexy</a:t>
            </a:r>
            <a:r>
              <a:rPr lang="cs-CZ" sz="1400" dirty="0" smtClean="0"/>
              <a:t> neboli </a:t>
            </a:r>
            <a:r>
              <a:rPr lang="cs-CZ" sz="1400" b="1" dirty="0" smtClean="0"/>
              <a:t>klíče</a:t>
            </a:r>
            <a:r>
              <a:rPr lang="cs-CZ" sz="1400" dirty="0" smtClean="0"/>
              <a:t> pro každou tabulku. Klíče jsou definovány nad jednotlivými sloupci tabulek (jeden klíč jich může zahrnovat i více) a jejich funkce je vést si v tabulkách rychlé LUT (</a:t>
            </a:r>
            <a:r>
              <a:rPr lang="cs-CZ" sz="1400" i="1" dirty="0" smtClean="0"/>
              <a:t>look-</a:t>
            </a:r>
            <a:r>
              <a:rPr lang="cs-CZ" sz="1400" i="1" dirty="0" err="1" smtClean="0"/>
              <a:t>up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tables</a:t>
            </a:r>
            <a:r>
              <a:rPr lang="cs-CZ" sz="1400" dirty="0" smtClean="0"/>
              <a:t> – „pořadníky“) na sloupce, nad nimiž byly definovány, vyloučit duplicitu v záznamech nebo zajišťovat fulltextové vyhledávání.  Indexy zrychlují čtení z databáze, ale mohou zpomalovat zápis.</a:t>
            </a:r>
          </a:p>
          <a:p>
            <a:r>
              <a:rPr lang="cs-CZ" sz="1400" b="1" dirty="0" err="1" smtClean="0">
                <a:solidFill>
                  <a:srgbClr val="FF0000"/>
                </a:solidFill>
              </a:rPr>
              <a:t>triggery</a:t>
            </a:r>
            <a:r>
              <a:rPr lang="cs-CZ" sz="1400" dirty="0" smtClean="0"/>
              <a:t> neboli </a:t>
            </a:r>
            <a:r>
              <a:rPr lang="cs-CZ" sz="1400" b="1" dirty="0" smtClean="0"/>
              <a:t>spouště</a:t>
            </a:r>
            <a:r>
              <a:rPr lang="cs-CZ" sz="1400" dirty="0" smtClean="0"/>
              <a:t> – SQL procedura, která je automaticky spuštěna na základě definované události. (</a:t>
            </a:r>
            <a:r>
              <a:rPr lang="cs-CZ" sz="1400" dirty="0" err="1" smtClean="0"/>
              <a:t>delete</a:t>
            </a:r>
            <a:r>
              <a:rPr lang="cs-CZ" sz="1400" dirty="0" smtClean="0"/>
              <a:t>, insert, update).</a:t>
            </a:r>
          </a:p>
          <a:p>
            <a:r>
              <a:rPr lang="cs-CZ" sz="1400" b="1" dirty="0" smtClean="0">
                <a:solidFill>
                  <a:srgbClr val="FF0000"/>
                </a:solidFill>
              </a:rPr>
              <a:t>uživatelem definované procedury a funkce</a:t>
            </a:r>
            <a:r>
              <a:rPr lang="cs-CZ" sz="1400" dirty="0" smtClean="0">
                <a:solidFill>
                  <a:srgbClr val="FF0000"/>
                </a:solidFill>
              </a:rPr>
              <a:t> </a:t>
            </a:r>
            <a:r>
              <a:rPr lang="cs-CZ" sz="1400" dirty="0" smtClean="0"/>
              <a:t>– některé databázové stroje podporují ukládání pojmenovaných kusů kódu, které provedou v databázi nad danými tabulkami určitou sekvenci příkazů (procedury) nebo navíc vrátí nějaký výsledek (uživatelské funkce). Mohou mít parametry, které se většinou dělí na vstupní (</a:t>
            </a:r>
            <a:r>
              <a:rPr lang="cs-CZ" sz="1400" i="1" dirty="0" smtClean="0"/>
              <a:t>IN</a:t>
            </a:r>
            <a:r>
              <a:rPr lang="cs-CZ" sz="1400" dirty="0" smtClean="0"/>
              <a:t>), výstupní (</a:t>
            </a:r>
            <a:r>
              <a:rPr lang="cs-CZ" sz="1400" i="1" dirty="0" smtClean="0"/>
              <a:t>OUT</a:t>
            </a:r>
            <a:r>
              <a:rPr lang="cs-CZ" sz="1400" dirty="0" smtClean="0"/>
              <a:t>) a vstupně-výstupní (</a:t>
            </a:r>
            <a:r>
              <a:rPr lang="cs-CZ" sz="1400" i="1" dirty="0" smtClean="0"/>
              <a:t>INOUT</a:t>
            </a:r>
            <a:r>
              <a:rPr lang="cs-CZ" sz="1400" dirty="0" smtClean="0"/>
              <a:t>). </a:t>
            </a:r>
          </a:p>
          <a:p>
            <a:r>
              <a:rPr lang="cs-CZ" sz="1400" b="1" dirty="0" smtClean="0">
                <a:solidFill>
                  <a:srgbClr val="FF0000"/>
                </a:solidFill>
              </a:rPr>
              <a:t>události</a:t>
            </a:r>
            <a:r>
              <a:rPr lang="cs-CZ" sz="1400" dirty="0" smtClean="0"/>
              <a:t> též (</a:t>
            </a:r>
            <a:r>
              <a:rPr lang="cs-CZ" sz="1400" dirty="0" err="1" smtClean="0"/>
              <a:t>počeštěně</a:t>
            </a:r>
            <a:r>
              <a:rPr lang="cs-CZ" sz="1400" dirty="0" smtClean="0"/>
              <a:t>) „</a:t>
            </a:r>
            <a:r>
              <a:rPr lang="cs-CZ" sz="1400" dirty="0" err="1" smtClean="0"/>
              <a:t>eventy</a:t>
            </a:r>
            <a:r>
              <a:rPr lang="cs-CZ" sz="1400" dirty="0" smtClean="0"/>
              <a:t>“ – de facto procedury, spouštěné v určitý (uživatelem definovaný) datum a čas nebo opakovaně s definovatelnou periodou. Mohou sloužit k údržbě, promazávání dočasných dat či kontrolování referenční integrity </a:t>
            </a:r>
          </a:p>
          <a:p>
            <a:r>
              <a:rPr lang="cs-CZ" sz="1400" b="1" dirty="0" smtClean="0">
                <a:solidFill>
                  <a:srgbClr val="FF0000"/>
                </a:solidFill>
              </a:rPr>
              <a:t>uživatelská </a:t>
            </a:r>
            <a:r>
              <a:rPr lang="cs-CZ" sz="1400" b="1" dirty="0" err="1" smtClean="0">
                <a:solidFill>
                  <a:srgbClr val="FF0000"/>
                </a:solidFill>
              </a:rPr>
              <a:t>oprávění</a:t>
            </a:r>
            <a:r>
              <a:rPr lang="cs-CZ" sz="1400" dirty="0" smtClean="0">
                <a:solidFill>
                  <a:srgbClr val="FF0000"/>
                </a:solidFill>
              </a:rPr>
              <a:t> </a:t>
            </a:r>
            <a:r>
              <a:rPr lang="cs-CZ" sz="1400" dirty="0" smtClean="0"/>
              <a:t>– u lepších databázových systémů je samozřejmostí nabídnout možnosti, jak oddělit jednotlivé úrovně přístupu k ostatním objektům databáze jejich uživatelům. Možností bývají desítky, s rozlišením na jednotlivé typy příkazů, které ten který uživatel bude nebo nebude mít oprávnění spustit. </a:t>
            </a:r>
          </a:p>
          <a:p>
            <a:r>
              <a:rPr lang="cs-CZ" sz="1400" b="1" dirty="0" err="1" smtClean="0">
                <a:solidFill>
                  <a:srgbClr val="FF0000"/>
                </a:solidFill>
              </a:rPr>
              <a:t>collation</a:t>
            </a:r>
            <a:r>
              <a:rPr lang="cs-CZ" sz="1400" dirty="0" smtClean="0"/>
              <a:t> – </a:t>
            </a:r>
            <a:r>
              <a:rPr lang="cs-CZ" sz="1400" dirty="0" err="1" smtClean="0"/>
              <a:t>MySQL</a:t>
            </a:r>
            <a:r>
              <a:rPr lang="cs-CZ" sz="1400" dirty="0" smtClean="0"/>
              <a:t> má pokročilé možnosti pro nastavení několika desítek znakových sad a porovnávání, souhrnně nazývané </a:t>
            </a:r>
            <a:r>
              <a:rPr lang="cs-CZ" sz="1400" i="1" dirty="0" err="1" smtClean="0"/>
              <a:t>collation</a:t>
            </a:r>
            <a:r>
              <a:rPr lang="cs-CZ" sz="1400" dirty="0" smtClean="0"/>
              <a:t>. Nastavení </a:t>
            </a:r>
            <a:r>
              <a:rPr lang="cs-CZ" sz="1400" dirty="0" err="1" smtClean="0"/>
              <a:t>collation</a:t>
            </a:r>
            <a:r>
              <a:rPr lang="cs-CZ" sz="1400" dirty="0" smtClean="0"/>
              <a:t> může být provedeno na jednotlivé textové sloupce, celé tabulky i celé databáze (s kaskádovitou dědičností). </a:t>
            </a:r>
            <a:r>
              <a:rPr lang="cs-CZ" sz="1400" dirty="0" err="1" smtClean="0"/>
              <a:t>Collation</a:t>
            </a:r>
            <a:r>
              <a:rPr lang="cs-CZ" sz="1400" dirty="0" smtClean="0"/>
              <a:t> ovlivňuje i řazení, například hodnota utf8_</a:t>
            </a:r>
            <a:r>
              <a:rPr lang="cs-CZ" sz="1400" dirty="0" err="1" smtClean="0"/>
              <a:t>czech</a:t>
            </a:r>
            <a:r>
              <a:rPr lang="cs-CZ" sz="1400" dirty="0" smtClean="0"/>
              <a:t>_</a:t>
            </a:r>
            <a:r>
              <a:rPr lang="cs-CZ" sz="1400" dirty="0" err="1" smtClean="0"/>
              <a:t>ci</a:t>
            </a:r>
            <a:r>
              <a:rPr lang="cs-CZ" sz="1400" dirty="0" smtClean="0"/>
              <a:t> zajistí správné řazení podle češtiny (tedy včetně diakritiky a včetně ch). </a:t>
            </a:r>
          </a:p>
          <a:p>
            <a:endParaRPr lang="cs-CZ" sz="1200" dirty="0"/>
          </a:p>
        </p:txBody>
      </p:sp>
    </p:spTree>
    <p:extLst>
      <p:ext uri="{BB962C8B-B14F-4D97-AF65-F5344CB8AC3E}">
        <p14:creationId xmlns="" xmlns:p14="http://schemas.microsoft.com/office/powerpoint/2010/main" val="349706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Skupiny příkazů jazyka 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0070C0"/>
                </a:solidFill>
              </a:rPr>
              <a:t>DDL</a:t>
            </a:r>
            <a:r>
              <a:rPr lang="cs-CZ" dirty="0" smtClean="0"/>
              <a:t> – </a:t>
            </a:r>
            <a:r>
              <a:rPr lang="cs-CZ" b="1" dirty="0" smtClean="0"/>
              <a:t>Data </a:t>
            </a:r>
            <a:r>
              <a:rPr lang="cs-CZ" b="1" dirty="0" err="1" smtClean="0"/>
              <a:t>Definition</a:t>
            </a:r>
            <a:r>
              <a:rPr lang="cs-CZ" b="1" dirty="0" smtClean="0"/>
              <a:t> </a:t>
            </a:r>
            <a:r>
              <a:rPr lang="cs-CZ" b="1" dirty="0" err="1" smtClean="0"/>
              <a:t>Language</a:t>
            </a:r>
            <a:endParaRPr lang="cs-CZ" b="1" dirty="0" smtClean="0"/>
          </a:p>
          <a:p>
            <a:pPr lvl="1">
              <a:buNone/>
            </a:pPr>
            <a:r>
              <a:rPr lang="cs-CZ" dirty="0" smtClean="0"/>
              <a:t>	příkazy pro vytváření, modifikaci nebo rušení databázových objektů</a:t>
            </a:r>
          </a:p>
          <a:p>
            <a:pPr lvl="1"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0070C0"/>
                </a:solidFill>
              </a:rPr>
              <a:t>DML</a:t>
            </a:r>
            <a:r>
              <a:rPr lang="cs-CZ" dirty="0" smtClean="0"/>
              <a:t> – </a:t>
            </a:r>
            <a:r>
              <a:rPr lang="cs-CZ" b="1" dirty="0" smtClean="0"/>
              <a:t>Data </a:t>
            </a:r>
            <a:r>
              <a:rPr lang="cs-CZ" b="1" dirty="0" err="1" smtClean="0"/>
              <a:t>Manipulation</a:t>
            </a:r>
            <a:r>
              <a:rPr lang="cs-CZ" b="1" dirty="0" smtClean="0"/>
              <a:t> </a:t>
            </a:r>
            <a:r>
              <a:rPr lang="cs-CZ" b="1" dirty="0" err="1" smtClean="0"/>
              <a:t>Language</a:t>
            </a:r>
            <a:endParaRPr lang="cs-CZ" b="1" dirty="0" smtClean="0"/>
          </a:p>
          <a:p>
            <a:pPr lvl="1">
              <a:buNone/>
            </a:pPr>
            <a:r>
              <a:rPr lang="cs-CZ" dirty="0" smtClean="0"/>
              <a:t>	příkazy pro vytváření, modifikaci nebo rušení dat</a:t>
            </a:r>
          </a:p>
          <a:p>
            <a:pPr lvl="1">
              <a:buNone/>
            </a:pPr>
            <a:endParaRPr lang="pl-PL" b="1" dirty="0" smtClean="0"/>
          </a:p>
          <a:p>
            <a:pPr lvl="1">
              <a:buNone/>
            </a:pPr>
            <a:r>
              <a:rPr lang="pl-PL" sz="3200" dirty="0" smtClean="0">
                <a:solidFill>
                  <a:srgbClr val="0070C0"/>
                </a:solidFill>
              </a:rPr>
              <a:t>DIL</a:t>
            </a:r>
            <a:r>
              <a:rPr lang="pl-PL" dirty="0" smtClean="0"/>
              <a:t> 	– </a:t>
            </a:r>
            <a:r>
              <a:rPr lang="cs-CZ" dirty="0" smtClean="0"/>
              <a:t>Data Integrity </a:t>
            </a:r>
            <a:r>
              <a:rPr lang="cs-CZ" dirty="0" err="1" smtClean="0"/>
              <a:t>Language</a:t>
            </a:r>
            <a:endParaRPr lang="cs-CZ" dirty="0" smtClean="0"/>
          </a:p>
          <a:p>
            <a:pPr lvl="1">
              <a:buNone/>
            </a:pPr>
            <a:r>
              <a:rPr lang="cs-CZ" sz="3200" dirty="0" smtClean="0">
                <a:solidFill>
                  <a:srgbClr val="0070C0"/>
                </a:solidFill>
              </a:rPr>
              <a:t>DCL 	</a:t>
            </a:r>
            <a:r>
              <a:rPr lang="cs-CZ" b="1" dirty="0" smtClean="0"/>
              <a:t>– </a:t>
            </a:r>
            <a:r>
              <a:rPr lang="cs-CZ" dirty="0" smtClean="0"/>
              <a:t>Data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0865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Příkazy DDL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CREATE</a:t>
            </a:r>
            <a:r>
              <a:rPr lang="cs-CZ" dirty="0" smtClean="0"/>
              <a:t> – vytvoření objektu (tabulka, </a:t>
            </a:r>
            <a:r>
              <a:rPr lang="cs-CZ" dirty="0" err="1" smtClean="0"/>
              <a:t>view</a:t>
            </a:r>
            <a:r>
              <a:rPr lang="cs-CZ" dirty="0" smtClean="0"/>
              <a:t>, …)</a:t>
            </a:r>
          </a:p>
          <a:p>
            <a:r>
              <a:rPr lang="cs-CZ" b="1" dirty="0" smtClean="0"/>
              <a:t>DROP</a:t>
            </a:r>
            <a:r>
              <a:rPr lang="cs-CZ" dirty="0" smtClean="0"/>
              <a:t> – zrušení objektu</a:t>
            </a:r>
          </a:p>
          <a:p>
            <a:r>
              <a:rPr lang="cs-CZ" b="1" dirty="0" smtClean="0"/>
              <a:t>ALTER</a:t>
            </a:r>
            <a:r>
              <a:rPr lang="cs-CZ" dirty="0" smtClean="0"/>
              <a:t> – modifikace objektu</a:t>
            </a:r>
          </a:p>
          <a:p>
            <a:r>
              <a:rPr lang="cs-CZ" b="1" dirty="0" smtClean="0"/>
              <a:t>GRANT</a:t>
            </a:r>
            <a:r>
              <a:rPr lang="cs-CZ" dirty="0" smtClean="0"/>
              <a:t> – přidělení/odebrání/změna přístupových práv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47526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Příkazy DML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SELECT </a:t>
            </a:r>
            <a:r>
              <a:rPr lang="cs-CZ" dirty="0" smtClean="0"/>
              <a:t>– načtení záznamů</a:t>
            </a:r>
          </a:p>
          <a:p>
            <a:r>
              <a:rPr lang="cs-CZ" b="1" dirty="0" smtClean="0"/>
              <a:t>UPDATE</a:t>
            </a:r>
            <a:r>
              <a:rPr lang="cs-CZ" dirty="0" smtClean="0"/>
              <a:t> - aktualizace, úprava</a:t>
            </a:r>
          </a:p>
          <a:p>
            <a:r>
              <a:rPr lang="cs-CZ" b="1" dirty="0" smtClean="0"/>
              <a:t>INSERT</a:t>
            </a:r>
            <a:r>
              <a:rPr lang="cs-CZ" dirty="0" smtClean="0"/>
              <a:t> - vložení</a:t>
            </a:r>
          </a:p>
          <a:p>
            <a:r>
              <a:rPr lang="cs-CZ" b="1" dirty="0" smtClean="0"/>
              <a:t>DELETE</a:t>
            </a:r>
            <a:r>
              <a:rPr lang="cs-CZ" dirty="0" smtClean="0"/>
              <a:t> - výmaz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Jaká je základní syntaxe SQL příkazů?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CRUD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501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Výpis všech polí z tabulky, která se jmenuje </a:t>
            </a:r>
            <a:r>
              <a:rPr lang="cs-CZ" sz="1600" dirty="0" err="1" smtClean="0"/>
              <a:t>Customers</a:t>
            </a:r>
            <a:r>
              <a:rPr lang="cs-CZ" sz="1600" dirty="0" smtClean="0"/>
              <a:t>:</a:t>
            </a:r>
          </a:p>
          <a:p>
            <a:pPr>
              <a:buNone/>
            </a:pPr>
            <a:r>
              <a:rPr lang="cs-CZ" dirty="0" smtClean="0"/>
              <a:t>SELECT *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r>
              <a:rPr lang="cs-CZ" dirty="0" smtClean="0"/>
              <a:t>;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700" dirty="0" smtClean="0"/>
              <a:t>Výpis vybraných polí z tabulky, která se jmenuje </a:t>
            </a:r>
            <a:r>
              <a:rPr lang="cs-CZ" sz="1700" dirty="0" err="1" smtClean="0"/>
              <a:t>Customers</a:t>
            </a:r>
            <a:r>
              <a:rPr lang="cs-CZ" sz="1700" dirty="0" smtClean="0"/>
              <a:t>: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SELECT výčet_polí FROM tabulka;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Výpis </a:t>
            </a:r>
            <a:r>
              <a:rPr lang="cs-CZ" sz="1600" dirty="0" err="1" smtClean="0"/>
              <a:t>slopuců</a:t>
            </a:r>
            <a:r>
              <a:rPr lang="cs-CZ" sz="1600" dirty="0" smtClean="0"/>
              <a:t> </a:t>
            </a:r>
            <a:r>
              <a:rPr lang="cs-CZ" sz="1600" dirty="0" err="1" smtClean="0"/>
              <a:t>Company</a:t>
            </a:r>
            <a:r>
              <a:rPr lang="cs-CZ" sz="1600" dirty="0" smtClean="0"/>
              <a:t> a Country z tabulky, která se jmenuje </a:t>
            </a:r>
            <a:r>
              <a:rPr lang="cs-CZ" sz="1600" dirty="0" err="1" smtClean="0"/>
              <a:t>Customers</a:t>
            </a:r>
            <a:r>
              <a:rPr lang="cs-CZ" sz="1600" dirty="0" smtClean="0"/>
              <a:t>, kde platí podmínka:</a:t>
            </a:r>
          </a:p>
          <a:p>
            <a:pPr>
              <a:buNone/>
            </a:pPr>
            <a:r>
              <a:rPr lang="en-US" dirty="0" smtClean="0"/>
              <a:t>SELECT Company, Country FROM Customers WHERE Country &lt;&gt; 'USA' </a:t>
            </a:r>
            <a:r>
              <a:rPr lang="cs-CZ" dirty="0" smtClean="0"/>
              <a:t>;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734480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Syntax DML příkazů -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SELECT</a:t>
            </a:r>
            <a:r>
              <a:rPr lang="en-US" dirty="0" smtClean="0"/>
              <a:t> [ </a:t>
            </a:r>
            <a:r>
              <a:rPr lang="en-US" b="1" dirty="0" smtClean="0"/>
              <a:t>DISTINCT</a:t>
            </a:r>
            <a:r>
              <a:rPr lang="en-US" dirty="0" smtClean="0"/>
              <a:t> ] </a:t>
            </a:r>
            <a:r>
              <a:rPr lang="en-US" b="1" dirty="0" smtClean="0"/>
              <a:t>*</a:t>
            </a:r>
            <a:r>
              <a:rPr lang="en-US" dirty="0" smtClean="0"/>
              <a:t> | LIST OF COLUMNS, FUNCTIONS, CONSTANTS    </a:t>
            </a:r>
            <a:r>
              <a:rPr lang="en-US" b="1" dirty="0" smtClean="0"/>
              <a:t>FROM</a:t>
            </a:r>
            <a:r>
              <a:rPr lang="en-US" dirty="0" smtClean="0"/>
              <a:t> LIST OF TABLES OR VIEWS    [ </a:t>
            </a:r>
            <a:r>
              <a:rPr lang="en-US" b="1" dirty="0" smtClean="0"/>
              <a:t>WHERE</a:t>
            </a:r>
            <a:r>
              <a:rPr lang="en-US" dirty="0" smtClean="0"/>
              <a:t> CONDITION(S) ]    [ </a:t>
            </a:r>
            <a:r>
              <a:rPr lang="en-US" b="1" dirty="0" smtClean="0"/>
              <a:t>ORDER BY</a:t>
            </a:r>
            <a:r>
              <a:rPr lang="en-US" dirty="0" smtClean="0"/>
              <a:t> ORDERING COLUMN(S) [ </a:t>
            </a:r>
            <a:r>
              <a:rPr lang="en-US" b="1" dirty="0" smtClean="0"/>
              <a:t>ASC</a:t>
            </a:r>
            <a:r>
              <a:rPr lang="en-US" dirty="0" smtClean="0"/>
              <a:t> | </a:t>
            </a:r>
            <a:r>
              <a:rPr lang="en-US" b="1" dirty="0" smtClean="0"/>
              <a:t>DESC</a:t>
            </a:r>
            <a:r>
              <a:rPr lang="en-US" dirty="0" smtClean="0"/>
              <a:t> ] ]    [ </a:t>
            </a:r>
            <a:r>
              <a:rPr lang="en-US" b="1" dirty="0" smtClean="0"/>
              <a:t>GROUP BY</a:t>
            </a:r>
            <a:r>
              <a:rPr lang="en-US" dirty="0" smtClean="0"/>
              <a:t> GROUPING COLUMN(S) ]    [ </a:t>
            </a:r>
            <a:r>
              <a:rPr lang="en-US" b="1" dirty="0" smtClean="0"/>
              <a:t>HAVING</a:t>
            </a:r>
            <a:r>
              <a:rPr lang="en-US" dirty="0" smtClean="0"/>
              <a:t> CONDITION(S) ] </a:t>
            </a:r>
            <a:endParaRPr lang="cs-CZ" dirty="0" smtClean="0"/>
          </a:p>
          <a:p>
            <a:endParaRPr lang="cs-CZ" b="1" dirty="0" smtClean="0"/>
          </a:p>
          <a:p>
            <a:r>
              <a:rPr lang="en-US" b="1" dirty="0" smtClean="0"/>
              <a:t>DELETE FROM</a:t>
            </a:r>
            <a:r>
              <a:rPr lang="en-US" dirty="0" smtClean="0"/>
              <a:t> TABLE NAME</a:t>
            </a:r>
            <a:br>
              <a:rPr lang="en-US" dirty="0" smtClean="0"/>
            </a:br>
            <a:r>
              <a:rPr lang="en-US" dirty="0" smtClean="0"/>
              <a:t>   [ </a:t>
            </a:r>
            <a:r>
              <a:rPr lang="en-US" b="1" dirty="0" smtClean="0"/>
              <a:t>WHERE</a:t>
            </a:r>
            <a:r>
              <a:rPr lang="en-US" dirty="0" smtClean="0"/>
              <a:t> CONDITION(S) ] </a:t>
            </a:r>
            <a:endParaRPr lang="cs-CZ" dirty="0" smtClean="0"/>
          </a:p>
          <a:p>
            <a:endParaRPr lang="en-US" dirty="0" smtClean="0"/>
          </a:p>
          <a:p>
            <a:r>
              <a:rPr lang="en-US" b="1" dirty="0" smtClean="0"/>
              <a:t>INSERT INTO</a:t>
            </a:r>
            <a:r>
              <a:rPr lang="en-US" dirty="0" smtClean="0"/>
              <a:t> TABLE NAME</a:t>
            </a:r>
            <a:br>
              <a:rPr lang="en-US" dirty="0" smtClean="0"/>
            </a:br>
            <a:r>
              <a:rPr lang="en-US" dirty="0" smtClean="0"/>
              <a:t>   [ </a:t>
            </a:r>
            <a:r>
              <a:rPr lang="en-US" b="1" dirty="0" smtClean="0"/>
              <a:t>(</a:t>
            </a:r>
            <a:r>
              <a:rPr lang="en-US" dirty="0" smtClean="0"/>
              <a:t>COLUMN LIST</a:t>
            </a:r>
            <a:r>
              <a:rPr lang="en-US" b="1" dirty="0" smtClean="0"/>
              <a:t>)</a:t>
            </a:r>
            <a:r>
              <a:rPr lang="en-US" dirty="0" smtClean="0"/>
              <a:t> ]</a:t>
            </a:r>
            <a:br>
              <a:rPr lang="en-US" dirty="0" smtClean="0"/>
            </a:br>
            <a:r>
              <a:rPr lang="en-US" dirty="0" smtClean="0"/>
              <a:t>   </a:t>
            </a:r>
            <a:r>
              <a:rPr lang="en-US" b="1" dirty="0" smtClean="0"/>
              <a:t>VALUES</a:t>
            </a:r>
            <a:r>
              <a:rPr lang="en-US" dirty="0" smtClean="0"/>
              <a:t> </a:t>
            </a:r>
            <a:r>
              <a:rPr lang="en-US" b="1" dirty="0" smtClean="0"/>
              <a:t>(</a:t>
            </a:r>
            <a:r>
              <a:rPr lang="en-US" dirty="0" smtClean="0"/>
              <a:t>VALUE LIST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  <a:endParaRPr lang="cs-CZ" dirty="0" smtClean="0"/>
          </a:p>
          <a:p>
            <a:endParaRPr lang="en-US" dirty="0" smtClean="0"/>
          </a:p>
          <a:p>
            <a:r>
              <a:rPr lang="en-US" b="1" dirty="0" smtClean="0"/>
              <a:t>UPDATE</a:t>
            </a:r>
            <a:r>
              <a:rPr lang="en-US" dirty="0" smtClean="0"/>
              <a:t> TABLE NAME</a:t>
            </a:r>
            <a:br>
              <a:rPr lang="en-US" dirty="0" smtClean="0"/>
            </a:br>
            <a:r>
              <a:rPr lang="en-US" dirty="0" smtClean="0"/>
              <a:t>   </a:t>
            </a:r>
            <a:r>
              <a:rPr lang="en-US" b="1" dirty="0" smtClean="0"/>
              <a:t>SET</a:t>
            </a:r>
            <a:r>
              <a:rPr lang="en-US" dirty="0" smtClean="0"/>
              <a:t> COLUMN NAME = VALUE</a:t>
            </a:r>
            <a:br>
              <a:rPr lang="en-US" dirty="0" smtClean="0"/>
            </a:br>
            <a:r>
              <a:rPr lang="en-US" dirty="0" smtClean="0"/>
              <a:t>   [ </a:t>
            </a:r>
            <a:r>
              <a:rPr lang="en-US" b="1" dirty="0" smtClean="0"/>
              <a:t>WHERE</a:t>
            </a:r>
            <a:r>
              <a:rPr lang="en-US" dirty="0" smtClean="0"/>
              <a:t> CONDITION ]</a:t>
            </a:r>
            <a:br>
              <a:rPr lang="en-US" dirty="0" smtClean="0"/>
            </a:br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77850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Insert </a:t>
            </a:r>
            <a:r>
              <a:rPr lang="cs-CZ" dirty="0" err="1" smtClean="0"/>
              <a:t>into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	</a:t>
            </a:r>
            <a:r>
              <a:rPr lang="en-US" b="1" dirty="0" smtClean="0"/>
              <a:t>INSERT INTO </a:t>
            </a:r>
            <a:r>
              <a:rPr lang="en-US" b="1" dirty="0" err="1" smtClean="0"/>
              <a:t>table_name</a:t>
            </a:r>
            <a:r>
              <a:rPr lang="cs-CZ" b="1" dirty="0" smtClean="0"/>
              <a:t> </a:t>
            </a:r>
            <a:r>
              <a:rPr lang="en-US" b="1" dirty="0" smtClean="0"/>
              <a:t>[(column1, column2, …, </a:t>
            </a:r>
            <a:r>
              <a:rPr lang="en-US" b="1" dirty="0" err="1" smtClean="0"/>
              <a:t>columnN</a:t>
            </a:r>
            <a:r>
              <a:rPr lang="en-US" b="1" dirty="0" smtClean="0"/>
              <a:t>)] VALUES</a:t>
            </a:r>
            <a:r>
              <a:rPr lang="cs-CZ" b="1" dirty="0" smtClean="0"/>
              <a:t> </a:t>
            </a:r>
            <a:r>
              <a:rPr lang="en-US" b="1" dirty="0" smtClean="0"/>
              <a:t>(value1, value2, …, </a:t>
            </a:r>
            <a:r>
              <a:rPr lang="en-US" b="1" dirty="0" err="1" smtClean="0"/>
              <a:t>valueN</a:t>
            </a:r>
            <a:r>
              <a:rPr lang="en-US" b="1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Každý INSERT vloží jeden nový řádek</a:t>
            </a:r>
          </a:p>
          <a:p>
            <a:endParaRPr lang="cs-CZ" dirty="0" smtClean="0"/>
          </a:p>
          <a:p>
            <a:r>
              <a:rPr lang="cs-CZ" dirty="0" smtClean="0"/>
              <a:t>Nevyplněné hodnoty se nastaví na NULL (pokud je daný sloupec NOT NULL, vyvolá se chyba)</a:t>
            </a:r>
          </a:p>
          <a:p>
            <a:endParaRPr lang="cs-CZ" dirty="0" smtClean="0"/>
          </a:p>
          <a:p>
            <a:r>
              <a:rPr lang="cs-CZ" dirty="0" smtClean="0"/>
              <a:t>Pořadí a počet hodnot musí odpovídat definici sloupců v INTO části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Editace - update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UPDATE table_</a:t>
            </a:r>
            <a:r>
              <a:rPr lang="cs-CZ" b="1" dirty="0" err="1" smtClean="0"/>
              <a:t>name</a:t>
            </a:r>
            <a:r>
              <a:rPr lang="cs-CZ" b="1" dirty="0" smtClean="0"/>
              <a:t> </a:t>
            </a:r>
          </a:p>
          <a:p>
            <a:pPr>
              <a:buNone/>
            </a:pPr>
            <a:r>
              <a:rPr lang="cs-CZ" b="1" dirty="0" smtClean="0"/>
              <a:t> SET </a:t>
            </a:r>
            <a:r>
              <a:rPr lang="cs-CZ" b="1" dirty="0" err="1" smtClean="0"/>
              <a:t>column</a:t>
            </a:r>
            <a:r>
              <a:rPr lang="cs-CZ" b="1" dirty="0" smtClean="0"/>
              <a:t>_</a:t>
            </a:r>
            <a:r>
              <a:rPr lang="cs-CZ" b="1" dirty="0" err="1" smtClean="0"/>
              <a:t>name</a:t>
            </a:r>
            <a:r>
              <a:rPr lang="cs-CZ" b="1" dirty="0" smtClean="0"/>
              <a:t>= </a:t>
            </a:r>
            <a:r>
              <a:rPr lang="cs-CZ" b="1" dirty="0" err="1" smtClean="0"/>
              <a:t>value</a:t>
            </a:r>
            <a:r>
              <a:rPr lang="cs-CZ" b="1" dirty="0" smtClean="0"/>
              <a:t> [, </a:t>
            </a:r>
            <a:r>
              <a:rPr lang="cs-CZ" b="1" dirty="0" err="1" smtClean="0"/>
              <a:t>column</a:t>
            </a:r>
            <a:r>
              <a:rPr lang="cs-CZ" b="1" dirty="0" smtClean="0"/>
              <a:t>_</a:t>
            </a:r>
            <a:r>
              <a:rPr lang="cs-CZ" b="1" dirty="0" err="1" smtClean="0"/>
              <a:t>name</a:t>
            </a:r>
            <a:r>
              <a:rPr lang="cs-CZ" b="1" dirty="0" smtClean="0"/>
              <a:t>= </a:t>
            </a:r>
            <a:r>
              <a:rPr lang="cs-CZ" b="1" dirty="0" err="1" smtClean="0"/>
              <a:t>value</a:t>
            </a:r>
            <a:r>
              <a:rPr lang="cs-CZ" b="1" dirty="0" smtClean="0"/>
              <a:t>, …]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[WHERE </a:t>
            </a:r>
            <a:r>
              <a:rPr lang="cs-CZ" dirty="0" err="1" smtClean="0"/>
              <a:t>condition</a:t>
            </a:r>
            <a:r>
              <a:rPr lang="cs-CZ" dirty="0" smtClean="0"/>
              <a:t>]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880</Words>
  <Application>Microsoft Office PowerPoint</Application>
  <PresentationFormat>Předvádění na obrazovce (4:3)</PresentationFormat>
  <Paragraphs>138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Databázové systémy přednáška 3 – CRUD</vt:lpstr>
      <vt:lpstr>Jazyk SQL</vt:lpstr>
      <vt:lpstr>Skupiny příkazů jazyka SQL</vt:lpstr>
      <vt:lpstr>Příkazy DDL</vt:lpstr>
      <vt:lpstr>Příkazy DML</vt:lpstr>
      <vt:lpstr>SELECT</vt:lpstr>
      <vt:lpstr>Syntax DML příkazů - přehled</vt:lpstr>
      <vt:lpstr>Insert into</vt:lpstr>
      <vt:lpstr>Editace - update</vt:lpstr>
      <vt:lpstr>Smazání - delete</vt:lpstr>
      <vt:lpstr>SQL</vt:lpstr>
      <vt:lpstr>Agregační funkce</vt:lpstr>
      <vt:lpstr>Predikáty</vt:lpstr>
      <vt:lpstr>Pořadí vyhodnocení u příkazu SELECT</vt:lpstr>
      <vt:lpstr>Spojení tabulek</vt:lpstr>
      <vt:lpstr>Spojení: Inner join</vt:lpstr>
      <vt:lpstr>Right join - ukázka</vt:lpstr>
      <vt:lpstr>SQL – verze (ISO normy)</vt:lpstr>
      <vt:lpstr>SQL-92</vt:lpstr>
      <vt:lpstr>SQL tutoriály na webu</vt:lpstr>
      <vt:lpstr>Databázové objekty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Databázové systémy</dc:title>
  <dc:creator>dan11hp</dc:creator>
  <cp:lastModifiedBy>Danel4</cp:lastModifiedBy>
  <cp:revision>55</cp:revision>
  <dcterms:created xsi:type="dcterms:W3CDTF">2016-09-11T12:48:50Z</dcterms:created>
  <dcterms:modified xsi:type="dcterms:W3CDTF">2016-11-20T23:02:16Z</dcterms:modified>
</cp:coreProperties>
</file>